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56" r:id="rId4"/>
    <p:sldId id="260" r:id="rId5"/>
    <p:sldId id="261" r:id="rId6"/>
    <p:sldId id="263" r:id="rId7"/>
    <p:sldId id="264" r:id="rId8"/>
    <p:sldId id="284" r:id="rId9"/>
    <p:sldId id="28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2" d="100"/>
          <a:sy n="42" d="100"/>
        </p:scale>
        <p:origin x="-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1CB735-7C59-4446-8B68-D34904447D0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930400"/>
            <a:ext cx="7612063" cy="2489200"/>
          </a:xfrm>
        </p:spPr>
        <p:txBody>
          <a:bodyPr/>
          <a:lstStyle/>
          <a:p>
            <a:r>
              <a:rPr lang="en-US" sz="12000" dirty="0" smtClean="0">
                <a:latin typeface="Hobo Std"/>
                <a:cs typeface="Hobo Std"/>
              </a:rPr>
              <a:t>El Golf</a:t>
            </a:r>
            <a:endParaRPr lang="en-US" sz="12000" dirty="0">
              <a:latin typeface="Hobo Std"/>
              <a:cs typeface="Hobo St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4182533"/>
            <a:ext cx="7612063" cy="934913"/>
          </a:xfrm>
        </p:spPr>
        <p:txBody>
          <a:bodyPr/>
          <a:lstStyle/>
          <a:p>
            <a:r>
              <a:rPr lang="es-ES_tradnl" sz="5000" dirty="0" smtClean="0">
                <a:latin typeface="Skia"/>
                <a:cs typeface="Skia"/>
              </a:rPr>
              <a:t>Formas Perfectas</a:t>
            </a:r>
            <a:endParaRPr lang="es-ES_tradnl" sz="5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2: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s-ES_tradnl" dirty="0" smtClean="0">
                <a:latin typeface="Skia"/>
                <a:cs typeface="Skia"/>
              </a:rPr>
              <a:t>Marca los verbos irregulares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Abrir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Cubrir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Hacer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Decir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Poner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Ver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Escribir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Morir</a:t>
            </a:r>
            <a:endParaRPr lang="es-ES_tradnl" dirty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lphaUcPeriod"/>
            </a:pP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Puesto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Hecho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Escrito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Abierto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Dicho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Visto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Muerto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Cubierto</a:t>
            </a:r>
            <a:endParaRPr lang="en-US" dirty="0" smtClean="0">
              <a:latin typeface="Skia"/>
              <a:cs typeface="Skia"/>
            </a:endParaRPr>
          </a:p>
          <a:p>
            <a:endParaRPr lang="en-US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2: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Abrir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Cubrir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Hacer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Decir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Poner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Ver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Escribir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Morir</a:t>
            </a:r>
            <a:endParaRPr lang="es-ES_tradnl" dirty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Puesto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Hecho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Escrito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Abierto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Dicho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Visto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Muerto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Cubierto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rgbClr val="F83500"/>
                </a:solidFill>
                <a:latin typeface="Skia"/>
                <a:cs typeface="Skia"/>
              </a:rPr>
              <a:t>1-D, 2-H, 3-B, 4-E, 5-A, 6-F, 7-C, 8-G</a:t>
            </a:r>
          </a:p>
          <a:p>
            <a:endParaRPr lang="en-US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3: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s-ES_tradnl" sz="2400" dirty="0" smtClean="0">
                <a:latin typeface="Skia"/>
                <a:cs typeface="Skia"/>
              </a:rPr>
              <a:t>Conjuga los verbos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Conocer / yo / presente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Hacer / tú / pasado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Decir / ellos / condicional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Querer / ella / futuro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Ir / nosotros / pres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subj</a:t>
            </a:r>
            <a:endParaRPr lang="es-ES_tradnl" sz="2400" dirty="0" smtClean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3: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Conocer / yo / presente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Hacer / tú / pasado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Decir / ellos / condicional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Querer / ella / futuro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Ir / nosotros / pres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subj</a:t>
            </a:r>
            <a:endParaRPr lang="es-ES_tradnl" sz="2400" dirty="0" smtClean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He </a:t>
            </a:r>
            <a:r>
              <a:rPr lang="en-US" sz="2400" dirty="0" err="1" smtClean="0">
                <a:latin typeface="Skia"/>
                <a:cs typeface="Skia"/>
              </a:rPr>
              <a:t>conocido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Habías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hecho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Habrían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dicho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Habrá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querido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Hayamos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ido</a:t>
            </a:r>
            <a:endParaRPr lang="en-US" sz="2400" dirty="0" smtClean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4: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s-ES_tradnl" dirty="0" smtClean="0">
                <a:latin typeface="Skia"/>
                <a:cs typeface="Skia"/>
              </a:rPr>
              <a:t>Conjuga los verbos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Ver </a:t>
            </a:r>
            <a:r>
              <a:rPr lang="es-ES_tradnl" dirty="0" smtClean="0">
                <a:latin typeface="Skia"/>
                <a:cs typeface="Skia"/>
              </a:rPr>
              <a:t>/ tú / pres </a:t>
            </a:r>
            <a:r>
              <a:rPr lang="es-ES_tradnl" dirty="0" err="1" smtClean="0">
                <a:latin typeface="Skia"/>
                <a:cs typeface="Skia"/>
              </a:rPr>
              <a:t>perf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subj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Salir / ellos / condicional </a:t>
            </a:r>
            <a:r>
              <a:rPr lang="es-ES_tradnl" dirty="0" err="1" smtClean="0">
                <a:latin typeface="Skia"/>
                <a:cs typeface="Skia"/>
              </a:rPr>
              <a:t>perf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Ser / ella / </a:t>
            </a:r>
            <a:r>
              <a:rPr lang="es-ES_tradnl" dirty="0" err="1" smtClean="0">
                <a:latin typeface="Skia"/>
                <a:cs typeface="Skia"/>
              </a:rPr>
              <a:t>future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Hablar / nosotros / </a:t>
            </a:r>
            <a:r>
              <a:rPr lang="es-ES_tradnl" dirty="0" err="1" smtClean="0">
                <a:latin typeface="Skia"/>
                <a:cs typeface="Skia"/>
              </a:rPr>
              <a:t>past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Mirar / usted / </a:t>
            </a:r>
            <a:r>
              <a:rPr lang="es-ES_tradnl" dirty="0" err="1" smtClean="0">
                <a:latin typeface="Skia"/>
                <a:cs typeface="Skia"/>
              </a:rPr>
              <a:t>present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</a:t>
            </a:r>
            <a:endParaRPr lang="es-ES_tradnl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4: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Ver </a:t>
            </a:r>
            <a:r>
              <a:rPr lang="es-ES_tradnl" sz="2400" dirty="0" smtClean="0">
                <a:latin typeface="Skia"/>
                <a:cs typeface="Skia"/>
              </a:rPr>
              <a:t>/ tú / pres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subj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Salir / ellos / condicional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Ser / ella / </a:t>
            </a:r>
            <a:r>
              <a:rPr lang="es-ES_tradnl" sz="2400" dirty="0" err="1" smtClean="0">
                <a:latin typeface="Skia"/>
                <a:cs typeface="Skia"/>
              </a:rPr>
              <a:t>future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Hablar / nosotros / </a:t>
            </a:r>
            <a:r>
              <a:rPr lang="es-ES_tradnl" sz="2400" dirty="0" err="1" smtClean="0">
                <a:latin typeface="Skia"/>
                <a:cs typeface="Skia"/>
              </a:rPr>
              <a:t>past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Mirar / usted / </a:t>
            </a:r>
            <a:r>
              <a:rPr lang="es-ES_tradnl" sz="2400" dirty="0" err="1" smtClean="0">
                <a:latin typeface="Skia"/>
                <a:cs typeface="Skia"/>
              </a:rPr>
              <a:t>present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</a:t>
            </a:r>
            <a:endParaRPr lang="es-ES_tradnl" sz="2400" dirty="0">
              <a:latin typeface="Skia"/>
              <a:cs typeface="Sk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Hayas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visto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Habrían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salido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Habrá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sido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Skia"/>
                <a:cs typeface="Skia"/>
              </a:rPr>
              <a:t>Habíamos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hablado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Ha </a:t>
            </a:r>
            <a:r>
              <a:rPr lang="en-US" sz="2400" dirty="0" err="1" smtClean="0">
                <a:latin typeface="Skia"/>
                <a:cs typeface="Skia"/>
              </a:rPr>
              <a:t>mirado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endParaRPr lang="en-US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5: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_tradnl" sz="1800" dirty="0" smtClean="0">
                <a:latin typeface="Skia"/>
                <a:cs typeface="Skia"/>
              </a:rPr>
              <a:t>Llena el espacio…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Yo ___ “hola” a la maestra.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Lupe y Lola __ que yo no tenía su dinero.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¿Quién __ mi mochila?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Nosotros __ en Minneapolis.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Yo quiero que mis hermanos __ la música.</a:t>
            </a:r>
          </a:p>
          <a:p>
            <a:pPr marL="457200" indent="-457200">
              <a:buFont typeface="+mj-lt"/>
              <a:buAutoNum type="arabicPeriod"/>
            </a:pPr>
            <a:endParaRPr lang="es-ES_tradnl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latin typeface="Skia"/>
                <a:cs typeface="Skia"/>
              </a:rPr>
              <a:t>Hayan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escuchado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latin typeface="Skia"/>
                <a:cs typeface="Skia"/>
              </a:rPr>
              <a:t>Habían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sabido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Skia"/>
                <a:cs typeface="Skia"/>
              </a:rPr>
              <a:t>He </a:t>
            </a:r>
            <a:r>
              <a:rPr lang="en-US" sz="2400" dirty="0" err="1" smtClean="0">
                <a:latin typeface="Skia"/>
                <a:cs typeface="Skia"/>
              </a:rPr>
              <a:t>dicho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latin typeface="Skia"/>
                <a:cs typeface="Skia"/>
              </a:rPr>
              <a:t>Habremos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estado</a:t>
            </a:r>
            <a:endParaRPr lang="en-US" sz="2400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latin typeface="Skia"/>
                <a:cs typeface="Skia"/>
              </a:rPr>
              <a:t>Habría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err="1" smtClean="0">
                <a:latin typeface="Skia"/>
                <a:cs typeface="Skia"/>
              </a:rPr>
              <a:t>tomado</a:t>
            </a:r>
            <a:endParaRPr lang="en-US" sz="2400" dirty="0" smtClean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5: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___ “hola” a la maestra.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Lupe y Lola __ que yo no tenía su dinero.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¿Quién __ mi mochila?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__ en Minneapolis.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quiero que mis hermanos __ la música.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Hayan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dirty="0" err="1" smtClean="0">
                <a:latin typeface="Skia"/>
                <a:cs typeface="Skia"/>
              </a:rPr>
              <a:t>escuchado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Habían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dirty="0" err="1" smtClean="0">
                <a:latin typeface="Skia"/>
                <a:cs typeface="Skia"/>
              </a:rPr>
              <a:t>sabido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Skia"/>
                <a:cs typeface="Skia"/>
              </a:rPr>
              <a:t>He </a:t>
            </a:r>
            <a:r>
              <a:rPr lang="en-US" dirty="0" err="1" smtClean="0">
                <a:latin typeface="Skia"/>
                <a:cs typeface="Skia"/>
              </a:rPr>
              <a:t>dicho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Habremos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dirty="0" err="1" smtClean="0">
                <a:latin typeface="Skia"/>
                <a:cs typeface="Skia"/>
              </a:rPr>
              <a:t>estado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Habría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dirty="0" err="1" smtClean="0">
                <a:latin typeface="Skia"/>
                <a:cs typeface="Skia"/>
              </a:rPr>
              <a:t>tomado</a:t>
            </a:r>
            <a:endParaRPr lang="en-US" dirty="0" smtClean="0">
              <a:latin typeface="Skia"/>
              <a:cs typeface="Skia"/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rgbClr val="F83500"/>
                </a:solidFill>
                <a:latin typeface="Skia"/>
                <a:cs typeface="Skia"/>
              </a:rPr>
              <a:t>1-C</a:t>
            </a:r>
            <a:r>
              <a:rPr lang="en-US" dirty="0" smtClean="0">
                <a:solidFill>
                  <a:srgbClr val="F83500"/>
                </a:solidFill>
                <a:latin typeface="Skia"/>
                <a:cs typeface="Skia"/>
              </a:rPr>
              <a:t>, 2-B, 3-E, 4-D, </a:t>
            </a:r>
            <a:r>
              <a:rPr lang="en-US" dirty="0" smtClean="0">
                <a:solidFill>
                  <a:srgbClr val="F83500"/>
                </a:solidFill>
                <a:latin typeface="Skia"/>
                <a:cs typeface="Skia"/>
              </a:rPr>
              <a:t>5-A</a:t>
            </a:r>
            <a:endParaRPr lang="en-US" dirty="0">
              <a:solidFill>
                <a:srgbClr val="F835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6: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español al inglés.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Yo nunca he comido la comida china.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Mis hermanos habían salido sin nosotros.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Cristina ya habrá terminado todo.</a:t>
            </a:r>
            <a:endParaRPr lang="es-ES_tradnl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6: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Yo nunca he comido la comida china.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Mis hermanos habían salido sin nosotros.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Cristina ya habrá terminado todo.</a:t>
            </a:r>
            <a:endParaRPr lang="es-ES_tradnl" sz="2400" dirty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I have never eaten Chinese food.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My brothers had left without 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Cristina will already have finished everything.</a:t>
            </a:r>
            <a:endParaRPr lang="en-US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Las Reglas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Today you are going to play a round of golf in a party of four players.</a:t>
            </a:r>
          </a:p>
          <a:p>
            <a:r>
              <a:rPr lang="en-US" sz="3000" dirty="0" smtClean="0">
                <a:latin typeface="Skia"/>
                <a:cs typeface="Skia"/>
              </a:rPr>
              <a:t>You will play nine holes.  On each hole you’ll be given a slide of questions to answer.  You need to write your answer/</a:t>
            </a:r>
            <a:r>
              <a:rPr lang="en-US" sz="3000" dirty="0" err="1" smtClean="0">
                <a:latin typeface="Skia"/>
                <a:cs typeface="Skia"/>
              </a:rPr>
              <a:t>s</a:t>
            </a:r>
            <a:r>
              <a:rPr lang="en-US" sz="3000" dirty="0" smtClean="0">
                <a:latin typeface="Skia"/>
                <a:cs typeface="Skia"/>
              </a:rPr>
              <a:t> clearly in the space for that hole on your playing card.  It looks like this…</a:t>
            </a:r>
            <a:endParaRPr lang="en-US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7: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español al inglés.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Nadie habría dicho eso.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Yo espero que tú hayas llegado a tiempo.</a:t>
            </a:r>
          </a:p>
          <a:p>
            <a:pPr marL="457200" indent="-457200">
              <a:buAutoNum type="arabicPeriod"/>
            </a:pPr>
            <a:r>
              <a:rPr lang="es-ES_tradnl" sz="3000" dirty="0" smtClean="0">
                <a:latin typeface="Skia"/>
                <a:cs typeface="Skia"/>
              </a:rPr>
              <a:t>Nosotros </a:t>
            </a:r>
            <a:r>
              <a:rPr lang="es-ES_tradnl" sz="3000" dirty="0" smtClean="0">
                <a:latin typeface="Skia"/>
                <a:cs typeface="Skia"/>
              </a:rPr>
              <a:t>pensamos </a:t>
            </a:r>
            <a:r>
              <a:rPr lang="es-ES_tradnl" sz="3000" dirty="0" smtClean="0">
                <a:latin typeface="Skia"/>
                <a:cs typeface="Skia"/>
              </a:rPr>
              <a:t>que ellos </a:t>
            </a:r>
            <a:r>
              <a:rPr lang="es-ES_tradnl" sz="3000" dirty="0" smtClean="0">
                <a:latin typeface="Skia"/>
                <a:cs typeface="Skia"/>
              </a:rPr>
              <a:t>han </a:t>
            </a:r>
            <a:r>
              <a:rPr lang="es-ES_tradnl" sz="3000" dirty="0" smtClean="0">
                <a:latin typeface="Skia"/>
                <a:cs typeface="Skia"/>
              </a:rPr>
              <a:t>ido</a:t>
            </a:r>
            <a:r>
              <a:rPr lang="es-ES_tradnl" sz="3000" dirty="0" smtClean="0">
                <a:latin typeface="Skia"/>
                <a:cs typeface="Skia"/>
              </a:rPr>
              <a:t>.</a:t>
            </a:r>
          </a:p>
          <a:p>
            <a:pPr marL="457200" indent="-457200">
              <a:buAutoNum type="arabicPeriod"/>
            </a:pPr>
            <a:endParaRPr lang="es-ES_tradnl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7: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Nadie habría dicho eso.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Yo espero que tú hayas llegado a tiempo.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Nosotros </a:t>
            </a:r>
            <a:r>
              <a:rPr lang="es-ES_tradnl" sz="2400" dirty="0" smtClean="0">
                <a:latin typeface="Skia"/>
                <a:cs typeface="Skia"/>
              </a:rPr>
              <a:t>pensamos </a:t>
            </a:r>
            <a:r>
              <a:rPr lang="es-ES_tradnl" sz="2400" dirty="0" smtClean="0">
                <a:latin typeface="Skia"/>
                <a:cs typeface="Skia"/>
              </a:rPr>
              <a:t>que </a:t>
            </a:r>
            <a:r>
              <a:rPr lang="es-ES_tradnl" sz="2400" dirty="0" smtClean="0">
                <a:latin typeface="Skia"/>
                <a:cs typeface="Skia"/>
              </a:rPr>
              <a:t>ellos </a:t>
            </a:r>
            <a:r>
              <a:rPr lang="es-ES_tradnl" sz="2400" dirty="0" smtClean="0">
                <a:latin typeface="Skia"/>
                <a:cs typeface="Skia"/>
              </a:rPr>
              <a:t>han ido</a:t>
            </a:r>
            <a:r>
              <a:rPr lang="es-ES_tradnl" sz="2400" dirty="0" smtClean="0">
                <a:latin typeface="Skia"/>
                <a:cs typeface="Skia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No one would have said that.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I hope that you have arrived on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We </a:t>
            </a:r>
            <a:r>
              <a:rPr lang="en-US" sz="2400" dirty="0" smtClean="0">
                <a:latin typeface="Skia"/>
                <a:cs typeface="Skia"/>
              </a:rPr>
              <a:t>think</a:t>
            </a:r>
            <a:r>
              <a:rPr lang="en-US" sz="2400" dirty="0" smtClean="0">
                <a:latin typeface="Skia"/>
                <a:cs typeface="Skia"/>
              </a:rPr>
              <a:t> </a:t>
            </a:r>
            <a:r>
              <a:rPr lang="en-US" sz="2400" dirty="0" smtClean="0">
                <a:latin typeface="Skia"/>
                <a:cs typeface="Skia"/>
              </a:rPr>
              <a:t>that they </a:t>
            </a:r>
            <a:r>
              <a:rPr lang="en-US" sz="2400" dirty="0" smtClean="0">
                <a:latin typeface="Skia"/>
                <a:cs typeface="Skia"/>
              </a:rPr>
              <a:t>have </a:t>
            </a:r>
            <a:r>
              <a:rPr lang="en-US" sz="2400" dirty="0" smtClean="0">
                <a:latin typeface="Skia"/>
                <a:cs typeface="Skia"/>
              </a:rPr>
              <a:t>gone.</a:t>
            </a:r>
            <a:endParaRPr lang="en-US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8: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inglés al español.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I hope you have seen the movie.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Who would have called me?</a:t>
            </a:r>
            <a:endParaRPr lang="en-US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8: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I hope you have seen the movie.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Who would have called me?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Yo espero que tú hayas visto la película.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¿Quién me habría llamado?</a:t>
            </a:r>
            <a:endParaRPr lang="es-ES_tradnl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9: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inglés al español.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What will you have done in five years?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Carlota had been my best friend.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9: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What will you have done in five years?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Carlota had been my best friend.</a:t>
            </a: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¿Qué habrás hecho en cinco años?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Carlota había sido mi mejor amiga.</a:t>
            </a:r>
            <a:endParaRPr lang="es-ES_tradnl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Los Ganadores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Skia"/>
                <a:cs typeface="Skia"/>
              </a:rPr>
              <a:t>Add up your scores from all 9 holes.  Who had the lowest score in your group?</a:t>
            </a:r>
          </a:p>
          <a:p>
            <a:r>
              <a:rPr lang="en-US" sz="3600" dirty="0" smtClean="0">
                <a:latin typeface="Skia"/>
                <a:cs typeface="Skia"/>
              </a:rPr>
              <a:t>That person gets to collect the golf sheets and the number cards to bring up to the teacher!</a:t>
            </a:r>
          </a:p>
          <a:p>
            <a:endParaRPr lang="en-US" sz="3600" dirty="0">
              <a:latin typeface="Skia"/>
              <a:cs typeface="Skia"/>
            </a:endParaRPr>
          </a:p>
        </p:txBody>
      </p:sp>
      <p:pic>
        <p:nvPicPr>
          <p:cNvPr id="5" name="Content Placeholder 4" descr="repeat-clipart-red-flag-hi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8562" r="-2856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740400" y="2624668"/>
            <a:ext cx="62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obo Std"/>
                <a:cs typeface="Hobo Std"/>
              </a:rPr>
              <a:t>9</a:t>
            </a:r>
            <a:endParaRPr lang="en-US" sz="3600" dirty="0">
              <a:latin typeface="Hobo Std"/>
              <a:cs typeface="Hobo St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3066" y="79375"/>
            <a:ext cx="7467599" cy="1072092"/>
          </a:xfrm>
        </p:spPr>
        <p:txBody>
          <a:bodyPr/>
          <a:lstStyle/>
          <a:p>
            <a:pPr algn="l"/>
            <a:r>
              <a:rPr lang="es-ES_tradnl" b="1" smtClean="0">
                <a:solidFill>
                  <a:schemeClr val="tx1"/>
                </a:solidFill>
                <a:latin typeface="Hobo Std"/>
                <a:cs typeface="Hobo Std"/>
              </a:rPr>
              <a:t>El Golf			</a:t>
            </a:r>
            <a:r>
              <a:rPr lang="es-ES_tradnl" sz="2400" b="1" smtClean="0">
                <a:solidFill>
                  <a:schemeClr val="tx1"/>
                </a:solidFill>
                <a:latin typeface="Hobo Std"/>
                <a:cs typeface="Hobo Std"/>
              </a:rPr>
              <a:t>Jugador/a: _____________</a:t>
            </a:r>
            <a:endParaRPr lang="es-ES_tradnl" sz="2400" b="1">
              <a:solidFill>
                <a:schemeClr val="tx1"/>
              </a:solidFill>
              <a:latin typeface="Hobo Std"/>
              <a:cs typeface="Hobo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151467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1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6536" y="1151467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2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399" y="1151467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3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3026939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4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6536" y="3026939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5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4399" y="3026939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6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4906539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7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6536" y="4906539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8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399" y="4906539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9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6801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36801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36801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66270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6270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66270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61866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61866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61866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Los Números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Once you finish writing your answer, you must drop your writing utensil.  Then you will grab one of the numbered cards on your table.  They look like this:</a:t>
            </a:r>
            <a:endParaRPr lang="en-US" sz="3000" dirty="0">
              <a:latin typeface="Skia"/>
              <a:cs typeface="Skia"/>
            </a:endParaRPr>
          </a:p>
        </p:txBody>
      </p:sp>
      <p:pic>
        <p:nvPicPr>
          <p:cNvPr id="5" name="Picture 4" descr="Screen Shot 2015-11-09 at 6.2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04" y="4213891"/>
            <a:ext cx="5977995" cy="2312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La Meta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If you are first done, grab the 1.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second done, grab the 2.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third done, grab the 3.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fourth done, grab the 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710268"/>
            <a:ext cx="7612063" cy="1134532"/>
          </a:xfrm>
        </p:spPr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Jugar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098801"/>
            <a:ext cx="7612063" cy="2018646"/>
          </a:xfrm>
        </p:spPr>
        <p:txBody>
          <a:bodyPr/>
          <a:lstStyle/>
          <a:p>
            <a:r>
              <a:rPr lang="en-US" sz="3000" dirty="0" smtClean="0">
                <a:latin typeface="Skia"/>
                <a:cs typeface="Skia"/>
              </a:rPr>
              <a:t>Make sure all 4 numbered cards are in the center of your table.</a:t>
            </a:r>
          </a:p>
          <a:p>
            <a:r>
              <a:rPr lang="en-US" sz="3000" dirty="0" smtClean="0">
                <a:latin typeface="Skia"/>
                <a:cs typeface="Skia"/>
              </a:rPr>
              <a:t>Make sure each player has a golf card and a writing utensil.</a:t>
            </a:r>
          </a:p>
          <a:p>
            <a:endParaRPr lang="en-US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1: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es-ES_tradnl" dirty="0" smtClean="0">
                <a:latin typeface="Skia"/>
                <a:cs typeface="Skia"/>
              </a:rPr>
              <a:t>Marca las formas correctas:</a:t>
            </a:r>
          </a:p>
          <a:p>
            <a:pPr marL="457200" indent="-457200">
              <a:buAutoNum type="arabicPeriod"/>
            </a:pPr>
            <a:r>
              <a:rPr lang="es-ES_tradnl" dirty="0" err="1" smtClean="0">
                <a:latin typeface="Skia"/>
                <a:cs typeface="Skia"/>
              </a:rPr>
              <a:t>Present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perfect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err="1" smtClean="0">
                <a:latin typeface="Skia"/>
                <a:cs typeface="Skia"/>
              </a:rPr>
              <a:t>Past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perfect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err="1" smtClean="0">
                <a:latin typeface="Skia"/>
                <a:cs typeface="Skia"/>
              </a:rPr>
              <a:t>Conditional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perfect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err="1" smtClean="0">
                <a:latin typeface="Skia"/>
                <a:cs typeface="Skia"/>
              </a:rPr>
              <a:t>Future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perfect</a:t>
            </a:r>
            <a:endParaRPr lang="es-ES_tradnl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dirty="0" err="1" smtClean="0">
                <a:latin typeface="Skia"/>
                <a:cs typeface="Skia"/>
              </a:rPr>
              <a:t>Present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perfect</a:t>
            </a:r>
            <a:r>
              <a:rPr lang="es-ES_tradnl" dirty="0" smtClean="0">
                <a:latin typeface="Skia"/>
                <a:cs typeface="Skia"/>
              </a:rPr>
              <a:t> </a:t>
            </a:r>
            <a:r>
              <a:rPr lang="es-ES_tradnl" dirty="0" err="1" smtClean="0">
                <a:latin typeface="Skia"/>
                <a:cs typeface="Skia"/>
              </a:rPr>
              <a:t>subjunctive</a:t>
            </a:r>
            <a:endParaRPr lang="es-ES_tradnl" dirty="0" smtClean="0">
              <a:latin typeface="Skia"/>
              <a:cs typeface="Sk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Haya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hayas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smtClean="0">
                <a:latin typeface="Skia"/>
                <a:cs typeface="Skia"/>
              </a:rPr>
              <a:t>He, has…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Habría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habrías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Había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habías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Habré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habrás</a:t>
            </a:r>
            <a:r>
              <a:rPr lang="en-US" dirty="0" smtClean="0">
                <a:latin typeface="Skia"/>
                <a:cs typeface="Skia"/>
              </a:rPr>
              <a:t>…</a:t>
            </a:r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1: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_tradnl" sz="2400" dirty="0" err="1" smtClean="0">
                <a:latin typeface="Skia"/>
                <a:cs typeface="Skia"/>
              </a:rPr>
              <a:t>Present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perfect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err="1" smtClean="0">
                <a:latin typeface="Skia"/>
                <a:cs typeface="Skia"/>
              </a:rPr>
              <a:t>Past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perfect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err="1" smtClean="0">
                <a:latin typeface="Skia"/>
                <a:cs typeface="Skia"/>
              </a:rPr>
              <a:t>Conditional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perfect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err="1" smtClean="0">
                <a:latin typeface="Skia"/>
                <a:cs typeface="Skia"/>
              </a:rPr>
              <a:t>Future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perfect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err="1" smtClean="0">
                <a:latin typeface="Skia"/>
                <a:cs typeface="Skia"/>
              </a:rPr>
              <a:t>Present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perfect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subjunctive</a:t>
            </a:r>
            <a:endParaRPr lang="es-ES_tradnl" sz="2400" dirty="0" smtClean="0">
              <a:latin typeface="Skia"/>
              <a:cs typeface="Sk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Haya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hayas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smtClean="0">
                <a:latin typeface="Skia"/>
                <a:cs typeface="Skia"/>
              </a:rPr>
              <a:t>He, has…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Habría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habrías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Había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habías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Habré</a:t>
            </a:r>
            <a:r>
              <a:rPr lang="en-US" dirty="0" smtClean="0">
                <a:latin typeface="Skia"/>
                <a:cs typeface="Skia"/>
              </a:rPr>
              <a:t>, </a:t>
            </a:r>
            <a:r>
              <a:rPr lang="en-US" dirty="0" err="1" smtClean="0">
                <a:latin typeface="Skia"/>
                <a:cs typeface="Skia"/>
              </a:rPr>
              <a:t>habrás</a:t>
            </a:r>
            <a:r>
              <a:rPr lang="en-US" dirty="0" smtClean="0">
                <a:latin typeface="Skia"/>
                <a:cs typeface="Skia"/>
              </a:rPr>
              <a:t>…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accent3"/>
                </a:solidFill>
                <a:latin typeface="Skia"/>
                <a:cs typeface="Skia"/>
              </a:rPr>
              <a:t>1-B</a:t>
            </a:r>
            <a:r>
              <a:rPr lang="en-US" dirty="0" smtClean="0">
                <a:solidFill>
                  <a:schemeClr val="accent3"/>
                </a:solidFill>
                <a:latin typeface="Skia"/>
                <a:cs typeface="Skia"/>
              </a:rPr>
              <a:t>, 2-D, 3-C, 4-E, 5-A</a:t>
            </a:r>
            <a:r>
              <a:rPr lang="en-US" dirty="0" smtClean="0">
                <a:solidFill>
                  <a:schemeClr val="accent3"/>
                </a:solidFill>
                <a:latin typeface="Skia"/>
                <a:cs typeface="Skia"/>
              </a:rPr>
              <a:t>,</a:t>
            </a:r>
            <a:endParaRPr lang="en-US" dirty="0" smtClean="0">
              <a:solidFill>
                <a:schemeClr val="accent3"/>
              </a:solidFill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Los Puntos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4" y="2084388"/>
            <a:ext cx="3657601" cy="41830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000" i="1" dirty="0" smtClean="0">
                <a:latin typeface="Skia"/>
                <a:cs typeface="Skia"/>
              </a:rPr>
              <a:t>If you got everything right</a:t>
            </a:r>
            <a:r>
              <a:rPr lang="en-US" sz="3000" dirty="0" smtClean="0">
                <a:latin typeface="Skia"/>
                <a:cs typeface="Skia"/>
              </a:rPr>
              <a:t>, you win the number of points on the card you grabbed.</a:t>
            </a:r>
          </a:p>
          <a:p>
            <a:pPr lvl="1"/>
            <a:r>
              <a:rPr lang="en-US" sz="3000" i="1" dirty="0" smtClean="0">
                <a:latin typeface="Skia"/>
                <a:cs typeface="Skia"/>
              </a:rPr>
              <a:t>If you got anything wrong</a:t>
            </a:r>
            <a:r>
              <a:rPr lang="en-US" sz="3000" dirty="0" smtClean="0">
                <a:latin typeface="Skia"/>
                <a:cs typeface="Skia"/>
              </a:rPr>
              <a:t>, you win 5 points.</a:t>
            </a:r>
          </a:p>
          <a:p>
            <a:pPr lvl="1"/>
            <a:r>
              <a:rPr lang="en-US" sz="3000" dirty="0" smtClean="0">
                <a:latin typeface="Skia"/>
                <a:cs typeface="Skia"/>
              </a:rPr>
              <a:t>Remember that it’s golf – you want a low score!</a:t>
            </a:r>
          </a:p>
          <a:p>
            <a:pPr lvl="1"/>
            <a:r>
              <a:rPr lang="en-US" sz="3000" dirty="0" smtClean="0">
                <a:latin typeface="Skia"/>
                <a:cs typeface="Skia"/>
              </a:rPr>
              <a:t>Write your score in the circular hole on your golf card.</a:t>
            </a:r>
          </a:p>
          <a:p>
            <a:endParaRPr lang="en-US" sz="3000" dirty="0" smtClean="0"/>
          </a:p>
          <a:p>
            <a:endParaRPr lang="en-US" dirty="0"/>
          </a:p>
        </p:txBody>
      </p:sp>
      <p:pic>
        <p:nvPicPr>
          <p:cNvPr id="5" name="Content Placeholder 4" descr="Screen Shot 2015-11-10 at 9.28.0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022" b="-44022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rot="5400000">
            <a:off x="7656215" y="4023020"/>
            <a:ext cx="950976" cy="491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337</TotalTime>
  <Words>988</Words>
  <Application>Microsoft Office PowerPoint</Application>
  <PresentationFormat>On-screen Show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Habitat</vt:lpstr>
      <vt:lpstr>El Golf</vt:lpstr>
      <vt:lpstr>Las Reglas</vt:lpstr>
      <vt:lpstr>El Golf   Jugador/a: _____________</vt:lpstr>
      <vt:lpstr>Los Números</vt:lpstr>
      <vt:lpstr>La Meta</vt:lpstr>
      <vt:lpstr>Jugar</vt:lpstr>
      <vt:lpstr>Hoyo 1: Preguntas</vt:lpstr>
      <vt:lpstr>Hoyo 1: Respuestas</vt:lpstr>
      <vt:lpstr>Los Puntos</vt:lpstr>
      <vt:lpstr>Hoyo 2: Preguntas</vt:lpstr>
      <vt:lpstr>Hoyo 2: Respuestas</vt:lpstr>
      <vt:lpstr>Hoyo 3: Preguntas</vt:lpstr>
      <vt:lpstr>Hoyo 3: Respuestas</vt:lpstr>
      <vt:lpstr>Hoyo 4: Preguntas</vt:lpstr>
      <vt:lpstr>Hoyo 4: Respuestas</vt:lpstr>
      <vt:lpstr>Hoyo 5: Preguntas</vt:lpstr>
      <vt:lpstr>Hoyo 5: Respuestas</vt:lpstr>
      <vt:lpstr>Hoyo 6: Preguntas</vt:lpstr>
      <vt:lpstr>Hoyo 6: Respuestas</vt:lpstr>
      <vt:lpstr>Hoyo 7: Preguntas</vt:lpstr>
      <vt:lpstr>Hoyo 7: Respuestas</vt:lpstr>
      <vt:lpstr>Hoyo 8: Preguntas</vt:lpstr>
      <vt:lpstr>Hoyo 8: Respuestas</vt:lpstr>
      <vt:lpstr>Hoyo 9: Preguntas</vt:lpstr>
      <vt:lpstr>Hoyo 9: Respuestas</vt:lpstr>
      <vt:lpstr>Los Ganadores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Golf   Jugador/a: _____________</dc:title>
  <dc:creator>Elizabeth Grawe</dc:creator>
  <cp:lastModifiedBy>Phillip Deaton</cp:lastModifiedBy>
  <cp:revision>27</cp:revision>
  <cp:lastPrinted>2015-11-22T21:34:39Z</cp:lastPrinted>
  <dcterms:created xsi:type="dcterms:W3CDTF">2015-11-22T21:22:22Z</dcterms:created>
  <dcterms:modified xsi:type="dcterms:W3CDTF">2017-05-22T03:08:16Z</dcterms:modified>
</cp:coreProperties>
</file>